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73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FFFCD5"/>
    <a:srgbClr val="FFDB87"/>
    <a:srgbClr val="FF6FC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 varScale="1">
        <p:scale>
          <a:sx n="67" d="100"/>
          <a:sy n="67" d="100"/>
        </p:scale>
        <p:origin x="-1236" y="-10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8030F9-62B3-418D-9093-5567F0C4C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22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E925F2-936B-4B6A-AA93-3D4A751D7F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39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57BF6-4BB9-4E7E-9788-B5BA199A6017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4962A-0969-4EB0-9F5B-82EDB53F7B5F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1248D-050E-46C5-BE04-C7DEE79E7A85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60D8E-86DC-4676-9C41-1BD8105518CD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5" name="Picture 23" descr="dir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94F223-C88A-4836-BAA4-9454B58281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AF5FB-CBBB-4925-A601-6C3A15E0D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3A031-B8F8-4145-B892-6D6080D7E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01D5961-ECB5-471F-8C6A-7032A070A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033CC0-6F88-41E6-B996-ED88079BDF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B621B-B3EB-404E-8E7B-037C44B238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DDDA7-5D45-44DE-AE08-6A10A23B0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EADEA-0466-484A-A18E-79B684B0EC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B20F9-F9B3-4BDC-B43E-1DA5FED33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EB941-3899-48D4-ADE4-B9726A4CE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61459-2C77-47B6-9864-D360B23525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9E84D-63C1-41D9-8B73-A69D6B536A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6EB76-7349-4D13-913A-19821F20E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 descr="bigdirt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7B8672-FEAF-491D-882F-13522400B6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1220788" y="2227213"/>
            <a:ext cx="6918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" pitchFamily="96" charset="0"/>
              </a:rPr>
              <a:t>Analyzing Poetry</a:t>
            </a:r>
            <a:endParaRPr lang="en-US" sz="7200" dirty="0">
              <a:solidFill>
                <a:schemeClr val="bg1"/>
              </a:solidFill>
              <a:latin typeface="Arial Black" pitchFamily="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THEME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First list what the poem is about (subject)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Then determine what the poem is saying about each of those subjects (themes).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Remember, theme must be expressed as a complete sentence.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try it…TP-CASTT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9752" y="1600200"/>
            <a:ext cx="4572508" cy="3700463"/>
          </a:xfrm>
        </p:spPr>
        <p:txBody>
          <a:bodyPr/>
          <a:lstStyle/>
          <a:p>
            <a:r>
              <a:rPr lang="en-US" sz="2400" b="1" u="sng" dirty="0" smtClean="0"/>
              <a:t>Dreams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Hold fast to dreams</a:t>
            </a:r>
            <a:br>
              <a:rPr lang="en-US" sz="2400" dirty="0" smtClean="0"/>
            </a:br>
            <a:r>
              <a:rPr lang="en-US" sz="2400" dirty="0" smtClean="0"/>
              <a:t>For if dreams die</a:t>
            </a:r>
            <a:br>
              <a:rPr lang="en-US" sz="2400" dirty="0" smtClean="0"/>
            </a:br>
            <a:r>
              <a:rPr lang="en-US" sz="2400" dirty="0" smtClean="0"/>
              <a:t>Life is a broken-winged bird</a:t>
            </a:r>
            <a:br>
              <a:rPr lang="en-US" sz="2400" dirty="0" smtClean="0"/>
            </a:br>
            <a:r>
              <a:rPr lang="en-US" sz="2400" dirty="0" smtClean="0"/>
              <a:t>That cannot fly.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Hold fast to dreams</a:t>
            </a:r>
            <a:br>
              <a:rPr lang="en-US" sz="2400" dirty="0" smtClean="0"/>
            </a:br>
            <a:r>
              <a:rPr lang="en-US" sz="2400" dirty="0" smtClean="0"/>
              <a:t>For when dreams go</a:t>
            </a:r>
            <a:br>
              <a:rPr lang="en-US" sz="2400" dirty="0" smtClean="0"/>
            </a:br>
            <a:r>
              <a:rPr lang="en-US" sz="2400" dirty="0" smtClean="0"/>
              <a:t>Life is a barren field</a:t>
            </a:r>
            <a:br>
              <a:rPr lang="en-US" sz="2400" dirty="0" smtClean="0"/>
            </a:br>
            <a:r>
              <a:rPr lang="en-US" sz="2400" dirty="0" smtClean="0"/>
              <a:t>Frozen with snow.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b="1" i="1" dirty="0" smtClean="0"/>
              <a:t>Langston Hughes</a:t>
            </a:r>
            <a:r>
              <a:rPr lang="en-US" sz="2400" i="1" dirty="0" smtClean="0"/>
              <a:t> 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DIDLS – analyzing tone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DICTION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The connotation or associations of word choice.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Different words for the same thing often suggest different attitudes toward that thing.  Example:  What is the difference between happy and content?  How about happy and ecstatic?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DIDLS – analyzing tone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IMAGES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Vivid appeals to understanding through the five senses.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The images a speaker/writer chooses to present suggest her attitude toward her subject.  Example:  If a narrator visiting a farm describes the awful smells rather than the beautiful countryside that would tell us about his attitude.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DIDLS – analyzing tone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DETAILS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Facts that are included or those that are omitted.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If a narrator witnesses a horrible sight and withholds the gory details, his attitude would be different than a narrator who focuses mostly on the gory details.  Example:  Hard Copy vs. CNN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DIDLS – analyzing tone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LANGUAGE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The overall use of language such as formal, colloquial, clinical, or jargon.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An ambassador talks differently than Huck Finn who talks differently than a doctor who talks differently than a cop.  The type of overall language used tells us something about their attitude.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DIDLS – analyzing tone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SENTENCE STRUCTURE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How the sentence structure affects the reader’s attitude.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Long, </a:t>
            </a:r>
            <a:r>
              <a:rPr lang="en-US" sz="2400" smtClean="0"/>
              <a:t>flowing sentences </a:t>
            </a:r>
            <a:r>
              <a:rPr lang="en-US" sz="2400" dirty="0" smtClean="0"/>
              <a:t>give a different feeling than short choppy ones.  If the narrator has awkward sentence structure, we MIGHT think he is uneducated.  Long flowing sentences MIGHT suggest sophistication.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GB" sz="6600" b="1" dirty="0" smtClean="0">
                <a:latin typeface="Times" pitchFamily="96" charset="0"/>
              </a:rPr>
              <a:t>3 Ways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700338"/>
            <a:ext cx="8229600" cy="3700462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bg2"/>
                </a:solidFill>
                <a:latin typeface="Times" pitchFamily="96" charset="0"/>
              </a:rPr>
              <a:t>SOAPS</a:t>
            </a:r>
            <a:endParaRPr lang="en-GB" b="1" dirty="0">
              <a:solidFill>
                <a:schemeClr val="bg2"/>
              </a:solidFill>
              <a:latin typeface="Times" pitchFamily="96" charset="0"/>
            </a:endParaRPr>
          </a:p>
          <a:p>
            <a:pPr algn="ctr"/>
            <a:r>
              <a:rPr lang="en-GB" b="1" dirty="0" smtClean="0">
                <a:solidFill>
                  <a:schemeClr val="bg2"/>
                </a:solidFill>
                <a:latin typeface="Times" pitchFamily="96" charset="0"/>
              </a:rPr>
              <a:t>TP-CASTT</a:t>
            </a:r>
          </a:p>
          <a:p>
            <a:pPr algn="ctr"/>
            <a:r>
              <a:rPr lang="en-GB" b="1" dirty="0" smtClean="0">
                <a:solidFill>
                  <a:schemeClr val="bg2"/>
                </a:solidFill>
                <a:latin typeface="Times" pitchFamily="96" charset="0"/>
              </a:rPr>
              <a:t>DIDLS</a:t>
            </a:r>
            <a:endParaRPr lang="en-GB" b="1" dirty="0">
              <a:solidFill>
                <a:schemeClr val="bg2"/>
              </a:solidFill>
              <a:latin typeface="Times" pitchFamily="9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GB" b="1" dirty="0" smtClean="0">
                <a:latin typeface="Times" pitchFamily="96" charset="0"/>
              </a:rPr>
              <a:t>SOAPS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0239" y="1524000"/>
            <a:ext cx="70104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S= subject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What is the subject of the poem?</a:t>
            </a:r>
          </a:p>
          <a:p>
            <a:endParaRPr lang="en-US" sz="2000" dirty="0" smtClean="0"/>
          </a:p>
          <a:p>
            <a:r>
              <a:rPr lang="en-US" sz="2000" dirty="0" smtClean="0"/>
              <a:t>O= Occasion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What is the occasion in the poem?</a:t>
            </a:r>
          </a:p>
          <a:p>
            <a:endParaRPr lang="en-US" sz="2000" dirty="0" smtClean="0"/>
          </a:p>
          <a:p>
            <a:r>
              <a:rPr lang="en-US" sz="2000" dirty="0" smtClean="0"/>
              <a:t>A= Audience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Who is to hear/read the poem?</a:t>
            </a:r>
          </a:p>
          <a:p>
            <a:endParaRPr lang="en-US" sz="2000" dirty="0" smtClean="0"/>
          </a:p>
          <a:p>
            <a:r>
              <a:rPr lang="en-US" sz="2000" dirty="0" smtClean="0"/>
              <a:t>P= Purpose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What is the purpose of the poem?</a:t>
            </a:r>
          </a:p>
          <a:p>
            <a:endParaRPr lang="en-US" sz="2000" dirty="0" smtClean="0"/>
          </a:p>
          <a:p>
            <a:r>
              <a:rPr lang="en-US" sz="2000" dirty="0" smtClean="0"/>
              <a:t>S= Speaker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Who is saying the words of the poem?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GB" b="1" dirty="0" smtClean="0">
                <a:latin typeface="Times" pitchFamily="96" charset="0"/>
              </a:rPr>
              <a:t>TP-CASTT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0239" y="2031831"/>
            <a:ext cx="70104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TITLE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Examine the title before reading the poem.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Consider </a:t>
            </a:r>
            <a:r>
              <a:rPr lang="en-US" sz="2400" dirty="0" smtClean="0"/>
              <a:t>denotations (literal meaning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PARAPHRASE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Translate the poem into your own words (literal/denotation).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Resist the urge to jump to interpretation.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 failure to understand what happens literally inevitably leads to an interpretive misunderstanding.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HINT- Look for syntactical units (complete sentences rather than line by line)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CONNOTATION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Examine the poem for meaning beyond the literal.</a:t>
            </a: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HINT – look for the following:</a:t>
            </a:r>
          </a:p>
          <a:p>
            <a:pPr lvl="2">
              <a:buFontTx/>
              <a:buChar char="-"/>
            </a:pPr>
            <a:r>
              <a:rPr lang="en-US" dirty="0" smtClean="0"/>
              <a:t>Diction</a:t>
            </a:r>
          </a:p>
          <a:p>
            <a:pPr lvl="2">
              <a:buFontTx/>
              <a:buChar char="-"/>
            </a:pPr>
            <a:r>
              <a:rPr lang="en-US" dirty="0" smtClean="0"/>
              <a:t>Imagery (especially metaphor, simile, personification)</a:t>
            </a:r>
          </a:p>
          <a:p>
            <a:pPr lvl="2">
              <a:buFontTx/>
              <a:buChar char="-"/>
            </a:pPr>
            <a:r>
              <a:rPr lang="en-US" dirty="0" smtClean="0"/>
              <a:t>Symbolism</a:t>
            </a:r>
          </a:p>
          <a:p>
            <a:pPr lvl="2">
              <a:buFontTx/>
              <a:buChar char="-"/>
            </a:pPr>
            <a:r>
              <a:rPr lang="en-US" dirty="0" smtClean="0"/>
              <a:t>Irony (paradox, understatement, oxymoron)</a:t>
            </a:r>
          </a:p>
          <a:p>
            <a:pPr lvl="2">
              <a:buFontTx/>
              <a:buChar char="-"/>
            </a:pPr>
            <a:r>
              <a:rPr lang="en-US" dirty="0" smtClean="0"/>
              <a:t>Allusion</a:t>
            </a:r>
          </a:p>
          <a:p>
            <a:pPr lvl="2">
              <a:buFontTx/>
              <a:buChar char="-"/>
            </a:pPr>
            <a:r>
              <a:rPr lang="en-US" dirty="0" smtClean="0"/>
              <a:t>Effect of sound devices (alliteration, onomatopoeia, assonance, consonance, rhyme)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ATTITUDE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Tone- examine both the speaker’s and the poet’s attitudes.  Remember, don’t confuse the author with the persona.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HINT- Look for the following:</a:t>
            </a:r>
          </a:p>
          <a:p>
            <a:pPr lvl="2">
              <a:buFontTx/>
              <a:buChar char="-"/>
            </a:pPr>
            <a:r>
              <a:rPr lang="en-US" dirty="0" smtClean="0"/>
              <a:t>Speaker’s attitude toward self, other characters, and the subject.</a:t>
            </a:r>
          </a:p>
          <a:p>
            <a:pPr lvl="2">
              <a:buFontTx/>
              <a:buChar char="-"/>
            </a:pPr>
            <a:r>
              <a:rPr lang="en-US" dirty="0" smtClean="0"/>
              <a:t>Attitudes of characters other than the speaker.</a:t>
            </a:r>
          </a:p>
          <a:p>
            <a:pPr lvl="2">
              <a:buFontTx/>
              <a:buChar char="-"/>
            </a:pPr>
            <a:r>
              <a:rPr lang="en-US" dirty="0" smtClean="0"/>
              <a:t>Poet’s attitude toward the speaker, other characters, and finally toward the reader.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SHIFTS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Note shift in speaker and attitude.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HINT- Look for the following:</a:t>
            </a:r>
          </a:p>
          <a:p>
            <a:pPr lvl="2">
              <a:buFontTx/>
              <a:buChar char="-"/>
            </a:pPr>
            <a:r>
              <a:rPr lang="en-US" dirty="0" smtClean="0"/>
              <a:t>Occasion of poem (time and place)</a:t>
            </a:r>
          </a:p>
          <a:p>
            <a:pPr lvl="2">
              <a:buFontTx/>
              <a:buChar char="-"/>
            </a:pPr>
            <a:r>
              <a:rPr lang="en-US" dirty="0" smtClean="0"/>
              <a:t>Key words (but, yet)</a:t>
            </a:r>
          </a:p>
          <a:p>
            <a:pPr lvl="2">
              <a:buFontTx/>
              <a:buChar char="-"/>
            </a:pPr>
            <a:r>
              <a:rPr lang="en-US" dirty="0" smtClean="0"/>
              <a:t>Punctuation (dashes, period, colons, etc.)</a:t>
            </a:r>
          </a:p>
          <a:p>
            <a:pPr lvl="2">
              <a:buFontTx/>
              <a:buChar char="-"/>
            </a:pPr>
            <a:r>
              <a:rPr lang="en-US" dirty="0" smtClean="0"/>
              <a:t>Stanza divisions</a:t>
            </a:r>
          </a:p>
          <a:p>
            <a:pPr lvl="2">
              <a:buFontTx/>
              <a:buChar char="-"/>
            </a:pPr>
            <a:r>
              <a:rPr lang="en-US" dirty="0" smtClean="0"/>
              <a:t>Changes in line and or stanza length</a:t>
            </a:r>
          </a:p>
          <a:p>
            <a:pPr lvl="2">
              <a:buFontTx/>
              <a:buChar char="-"/>
            </a:pPr>
            <a:r>
              <a:rPr lang="en-US" dirty="0" smtClean="0"/>
              <a:t>Irony (sometimes irony hides shifts)</a:t>
            </a:r>
          </a:p>
          <a:p>
            <a:pPr lvl="2">
              <a:buFontTx/>
              <a:buChar char="-"/>
            </a:pPr>
            <a:r>
              <a:rPr lang="en-US" dirty="0" smtClean="0"/>
              <a:t>Effect of structure on the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TP-CASTT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239" y="1417638"/>
            <a:ext cx="7010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TITLE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Examine the title again, this time on an interpretive level</a:t>
            </a:r>
            <a:r>
              <a:rPr lang="en-US" sz="2400" dirty="0" smtClean="0"/>
              <a:t>. </a:t>
            </a:r>
            <a:r>
              <a:rPr lang="en-US" sz="2400" smtClean="0"/>
              <a:t>- connotations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CCCCCC"/>
      </a:dk1>
      <a:lt1>
        <a:srgbClr val="FFFFFF"/>
      </a:lt1>
      <a:dk2>
        <a:srgbClr val="FFFFFF"/>
      </a:dk2>
      <a:lt2>
        <a:srgbClr val="666666"/>
      </a:lt2>
      <a:accent1>
        <a:srgbClr val="66CCFF"/>
      </a:accent1>
      <a:accent2>
        <a:srgbClr val="CCCCCC"/>
      </a:accent2>
      <a:accent3>
        <a:srgbClr val="FFFFFF"/>
      </a:accent3>
      <a:accent4>
        <a:srgbClr val="AEAEAE"/>
      </a:accent4>
      <a:accent5>
        <a:srgbClr val="B8E2FF"/>
      </a:accent5>
      <a:accent6>
        <a:srgbClr val="B9B9B9"/>
      </a:accent6>
      <a:hlink>
        <a:srgbClr val="666666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580</Words>
  <Application>Microsoft Office PowerPoint</Application>
  <PresentationFormat>On-screen Show (4:3)</PresentationFormat>
  <Paragraphs>124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3 Ways</vt:lpstr>
      <vt:lpstr>SOAPS</vt:lpstr>
      <vt:lpstr>TP-CASTT</vt:lpstr>
      <vt:lpstr>TP-CASTT</vt:lpstr>
      <vt:lpstr>TP-CASTT</vt:lpstr>
      <vt:lpstr>TP-CASTT</vt:lpstr>
      <vt:lpstr>TP-CASTT</vt:lpstr>
      <vt:lpstr>TP-CASTT</vt:lpstr>
      <vt:lpstr>TP-CASTT</vt:lpstr>
      <vt:lpstr>Now you try it…TP-CASTT</vt:lpstr>
      <vt:lpstr>DIDLS – analyzing tone</vt:lpstr>
      <vt:lpstr>DIDLS – analyzing tone</vt:lpstr>
      <vt:lpstr>DIDLS – analyzing tone</vt:lpstr>
      <vt:lpstr>DIDLS – analyzing tone</vt:lpstr>
      <vt:lpstr>DIDLS – analyzing tone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Grunge Template</dc:title>
  <dc:creator>Presentation helper</dc:creator>
  <cp:lastModifiedBy>Nicole Zakrewsky</cp:lastModifiedBy>
  <cp:revision>68</cp:revision>
  <dcterms:modified xsi:type="dcterms:W3CDTF">2013-11-06T18:06:36Z</dcterms:modified>
</cp:coreProperties>
</file>